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76" r:id="rId10"/>
    <p:sldMasterId id="2147483678" r:id="rId11"/>
    <p:sldMasterId id="2147483680" r:id="rId12"/>
  </p:sldMasterIdLst>
  <p:notesMasterIdLst>
    <p:notesMasterId r:id="rId37"/>
  </p:notesMasterIdLst>
  <p:sldIdLst>
    <p:sldId id="257" r:id="rId13"/>
    <p:sldId id="313" r:id="rId14"/>
    <p:sldId id="342" r:id="rId15"/>
    <p:sldId id="343" r:id="rId16"/>
    <p:sldId id="340" r:id="rId17"/>
    <p:sldId id="344" r:id="rId18"/>
    <p:sldId id="345" r:id="rId19"/>
    <p:sldId id="346" r:id="rId20"/>
    <p:sldId id="347" r:id="rId21"/>
    <p:sldId id="349" r:id="rId22"/>
    <p:sldId id="348" r:id="rId23"/>
    <p:sldId id="350" r:id="rId24"/>
    <p:sldId id="358" r:id="rId25"/>
    <p:sldId id="360" r:id="rId26"/>
    <p:sldId id="361" r:id="rId27"/>
    <p:sldId id="362" r:id="rId28"/>
    <p:sldId id="363" r:id="rId29"/>
    <p:sldId id="364" r:id="rId30"/>
    <p:sldId id="365" r:id="rId31"/>
    <p:sldId id="380" r:id="rId32"/>
    <p:sldId id="366" r:id="rId33"/>
    <p:sldId id="367" r:id="rId34"/>
    <p:sldId id="368" r:id="rId35"/>
    <p:sldId id="369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55" autoAdjust="0"/>
  </p:normalViewPr>
  <p:slideViewPr>
    <p:cSldViewPr>
      <p:cViewPr>
        <p:scale>
          <a:sx n="100" d="100"/>
          <a:sy n="100" d="100"/>
        </p:scale>
        <p:origin x="-1896" y="-30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E3BC4-71A2-4F72-BCDF-006EB36F38F2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E47FF-5CCF-4D3E-9283-7EACBB7E5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67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A9EFC64-F5DB-4C60-BEAF-8C3D1F280CDD}" type="slidenum">
              <a:rPr lang="en-US" altLang="en-US">
                <a:solidFill>
                  <a:srgbClr val="000000"/>
                </a:solidFill>
              </a:rPr>
              <a:pPr eaLnBrk="1" hangingPunct="1"/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A9EFC64-F5DB-4C60-BEAF-8C3D1F280CDD}" type="slidenum">
              <a:rPr lang="en-US" altLang="en-US">
                <a:solidFill>
                  <a:srgbClr val="000000"/>
                </a:solidFill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42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7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01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EAA08-D463-4870-8FFC-0F713628A07D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025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569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45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52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47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5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96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53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5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/>
              <a:t>2018/9/11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fullsize-B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0"/>
            <a:ext cx="551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5438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7010400" cy="422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83D110-48E4-4D58-93E5-5FAAE29FDEB2}" type="slidenum">
              <a:rPr lang="en-US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FF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FFEE5-8DB1-4377-B226-64599EA6670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DE9DA-735A-4458-A31E-A9E9144C53A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4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ggy@sustc.edu.c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0.png"/><Relationship Id="rId5" Type="http://schemas.openxmlformats.org/officeDocument/2006/relationships/image" Target="../media/image33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Image result for dynamical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52" y="4255713"/>
            <a:ext cx="9160052" cy="260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488315" y="-228600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zh-CN" altLang="en-US" sz="6600" kern="0" dirty="0" smtClean="0">
                <a:solidFill>
                  <a:schemeClr val="hlink"/>
                </a:solidFill>
                <a:ea typeface="宋体" pitchFamily="2" charset="-122"/>
              </a:rPr>
              <a:t>生物动力系统模拟</a:t>
            </a:r>
            <a:endParaRPr lang="en-US" altLang="zh-CN" sz="6600" kern="0" dirty="0" smtClean="0">
              <a:solidFill>
                <a:schemeClr val="hlink"/>
              </a:solidFill>
              <a:ea typeface="宋体" pitchFamily="2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07474" y="3424716"/>
            <a:ext cx="19607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Garamond" pitchFamily="18" charset="0"/>
                <a:cs typeface="Arial" pitchFamily="34" charset="0"/>
              </a:defRPr>
            </a:lvl9pPr>
          </a:lstStyle>
          <a:p>
            <a:pPr algn="ctr"/>
            <a:r>
              <a:rPr lang="zh-CN" altLang="en-US" sz="1600" dirty="0">
                <a:ea typeface="宋体" pitchFamily="2" charset="-122"/>
                <a:cs typeface="Times New Roman" pitchFamily="18" charset="0"/>
                <a:hlinkClick r:id="rId3"/>
              </a:rPr>
              <a:t>王冠</a:t>
            </a:r>
            <a:r>
              <a:rPr lang="zh-CN" altLang="en-US" sz="1600" dirty="0" smtClean="0">
                <a:ea typeface="宋体" pitchFamily="2" charset="-122"/>
                <a:cs typeface="Times New Roman" pitchFamily="18" charset="0"/>
                <a:hlinkClick r:id="rId3"/>
              </a:rPr>
              <a:t>宇  </a:t>
            </a:r>
            <a:r>
              <a:rPr lang="en-US" altLang="zh-CN" sz="1600" dirty="0">
                <a:ea typeface="宋体" pitchFamily="2" charset="-122"/>
                <a:cs typeface="Times New Roman" pitchFamily="18" charset="0"/>
              </a:rPr>
              <a:t>18665955633</a:t>
            </a:r>
          </a:p>
          <a:p>
            <a:pPr algn="ctr"/>
            <a:r>
              <a:rPr lang="en-US" altLang="zh-CN" sz="1600" dirty="0" smtClean="0">
                <a:ea typeface="宋体" pitchFamily="2" charset="-122"/>
                <a:cs typeface="Times New Roman" pitchFamily="18" charset="0"/>
                <a:hlinkClick r:id="rId3"/>
              </a:rPr>
              <a:t>wanggy@sustc.edu.cn</a:t>
            </a:r>
            <a:endParaRPr lang="en-US" altLang="zh-CN" sz="1600" dirty="0">
              <a:ea typeface="宋体" pitchFamily="2" charset="-122"/>
              <a:cs typeface="Times New Roman" pitchFamily="18" charset="0"/>
            </a:endParaRPr>
          </a:p>
          <a:p>
            <a:pPr algn="ctr"/>
            <a:r>
              <a:rPr lang="en-US" altLang="zh-CN" sz="1600" dirty="0">
                <a:ea typeface="宋体" pitchFamily="2" charset="-122"/>
                <a:cs typeface="Times New Roman" pitchFamily="18" charset="0"/>
              </a:rPr>
              <a:t> </a:t>
            </a:r>
            <a:endParaRPr lang="en-US" altLang="zh-CN" sz="1600" dirty="0" smtClean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9" name="Picture 2" descr="http://bio.sustc.edu.cn/images/shizi/fujiaoshou_08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60519"/>
            <a:ext cx="28289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9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2" y="99914"/>
            <a:ext cx="3867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16016" y="1124744"/>
            <a:ext cx="4152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usual scientific researches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thermodynamic properties </a:t>
            </a:r>
          </a:p>
          <a:p>
            <a:r>
              <a:rPr lang="en-US" dirty="0" smtClean="0"/>
              <a:t>           (such as temperature</a:t>
            </a:r>
            <a:r>
              <a:rPr lang="en-US" dirty="0"/>
              <a:t> </a:t>
            </a:r>
            <a:r>
              <a:rPr lang="en-US" dirty="0" smtClean="0"/>
              <a:t>and pressure) </a:t>
            </a:r>
          </a:p>
          <a:p>
            <a:r>
              <a:rPr lang="en-US" dirty="0" smtClean="0"/>
              <a:t>            are given as conditions.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012" y="4726883"/>
            <a:ext cx="8511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MD simulations</a:t>
            </a:r>
            <a:r>
              <a:rPr lang="en-US" dirty="0" smtClean="0"/>
              <a:t>, </a:t>
            </a:r>
          </a:p>
          <a:p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altLang="zh-CN" dirty="0" smtClean="0"/>
              <a:t>I</a:t>
            </a:r>
            <a:r>
              <a:rPr lang="en-US" dirty="0" smtClean="0"/>
              <a:t>t is the set of atoms that is given as the starting  condition.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Thermodynamic properties usually need to be  calculated from the simulation.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5" y="692696"/>
            <a:ext cx="4259731" cy="307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2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2" y="99914"/>
            <a:ext cx="3867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550179"/>
            <a:ext cx="140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Temperature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4902" y="1052736"/>
            <a:ext cx="4754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measures kinetic energies of individual atoms. </a:t>
            </a:r>
          </a:p>
          <a:p>
            <a:endParaRPr lang="en-US" dirty="0"/>
          </a:p>
          <a:p>
            <a:r>
              <a:rPr lang="en-US" dirty="0" smtClean="0"/>
              <a:t>It is actually averaged kinetic energy.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2276872"/>
            <a:ext cx="424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First we calculate the total kinetic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70909" y="2852936"/>
                <a:ext cx="208230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/>
                            </a:rPr>
                            <m:t>kin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909" y="2852936"/>
                <a:ext cx="2082300" cy="871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47664" y="3951337"/>
            <a:ext cx="516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Then we divide N to get the average kinetic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04713" y="4509120"/>
                <a:ext cx="916918" cy="497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713" y="4509120"/>
                <a:ext cx="916918" cy="497444"/>
              </a:xfrm>
              <a:prstGeom prst="rect">
                <a:avLst/>
              </a:prstGeom>
              <a:blipFill rotWithShape="1">
                <a:blip r:embed="rId4"/>
                <a:stretch>
                  <a:fillRect l="-2000" t="-104938" r="-66667" b="-167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666528" y="5301208"/>
            <a:ext cx="336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It is                 the temperature 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76204" y="5949280"/>
                <a:ext cx="1518301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204" y="5949280"/>
                <a:ext cx="1518301" cy="6109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361662" y="5284601"/>
            <a:ext cx="81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almost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89217" y="5949280"/>
                <a:ext cx="1238544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217" y="5949280"/>
                <a:ext cx="1238544" cy="6580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0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6" grpId="0"/>
      <p:bldP spid="9" grpId="0"/>
      <p:bldP spid="8" grpId="0"/>
      <p:bldP spid="10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386"/>
            <a:ext cx="3867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0733" y="365513"/>
            <a:ext cx="10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Pressure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69" y="839520"/>
            <a:ext cx="3471879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4749" y="1938898"/>
            <a:ext cx="386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Where &lt;&gt; represents “the expectation”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451" y="2524254"/>
            <a:ext cx="491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example, &lt;T&gt; means the average temperature.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93" y="3284763"/>
            <a:ext cx="1171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879128" y="3424313"/>
                <a:ext cx="1071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128" y="3424313"/>
                <a:ext cx="1071106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3694966" y="3656238"/>
            <a:ext cx="7920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97" y="2950295"/>
            <a:ext cx="8858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89594" y="3658381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2849" y="5933087"/>
            <a:ext cx="141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ideal gas,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938" y="5746278"/>
            <a:ext cx="1171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21512" y="593308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0,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737" y="5911601"/>
            <a:ext cx="14478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75" y="4548527"/>
            <a:ext cx="1171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890910" y="4688077"/>
                <a:ext cx="1071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10" y="4688077"/>
                <a:ext cx="1071106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/>
          <p:cNvCxnSpPr/>
          <p:nvPr/>
        </p:nvCxnSpPr>
        <p:spPr>
          <a:xfrm flipV="1">
            <a:off x="3706748" y="4918909"/>
            <a:ext cx="2521436" cy="1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879" y="4214059"/>
            <a:ext cx="8858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778119" y="5083337"/>
            <a:ext cx="3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5822" y="4214059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 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61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3" grpId="0"/>
      <p:bldP spid="4" grpId="0"/>
      <p:bldP spid="24" grpId="0"/>
      <p:bldP spid="27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full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0"/>
            <a:ext cx="55197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457200"/>
            <a:ext cx="5105400" cy="2438400"/>
          </a:xfrm>
        </p:spPr>
        <p:txBody>
          <a:bodyPr/>
          <a:lstStyle/>
          <a:p>
            <a:pPr eaLnBrk="1" hangingPunct="1"/>
            <a:r>
              <a:rPr lang="en-US" altLang="en-US" sz="5400" b="1" dirty="0" smtClean="0"/>
              <a:t>Molecular </a:t>
            </a:r>
            <a:br>
              <a:rPr lang="en-US" altLang="en-US" sz="5400" b="1" dirty="0" smtClean="0"/>
            </a:br>
            <a:r>
              <a:rPr lang="en-US" altLang="en-US" sz="5400" b="1" dirty="0" smtClean="0"/>
              <a:t>Dynamics </a:t>
            </a:r>
            <a:br>
              <a:rPr lang="en-US" altLang="en-US" sz="5400" b="1" dirty="0" smtClean="0"/>
            </a:br>
            <a:r>
              <a:rPr lang="en-US" altLang="en-US" sz="5400" b="1" dirty="0" smtClean="0"/>
              <a:t>Simulation</a:t>
            </a: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endParaRPr lang="en-US" altLang="en-US" sz="2800" i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3176518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Periodic Boundary Condition (PBC)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"/>
            <a:ext cx="9124500" cy="608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emoglob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89" y="3487761"/>
            <a:ext cx="2566020" cy="256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8566" y="3842537"/>
            <a:ext cx="1499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</a:rPr>
              <a:t>One</a:t>
            </a:r>
          </a:p>
          <a:p>
            <a:r>
              <a:rPr lang="en-US" sz="1600" b="1" dirty="0" smtClean="0">
                <a:solidFill>
                  <a:prstClr val="black"/>
                </a:solidFill>
              </a:rPr>
              <a:t>macromolecule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232" y="2492896"/>
            <a:ext cx="213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</a:rPr>
              <a:t>Plenty of</a:t>
            </a:r>
            <a:r>
              <a:rPr lang="en-US" sz="2400" b="1" dirty="0" smtClean="0">
                <a:solidFill>
                  <a:prstClr val="black"/>
                </a:solidFill>
              </a:rPr>
              <a:t> water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3275"/>
            <a:ext cx="2903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prstClr val="black"/>
                </a:solidFill>
              </a:rPr>
              <a:t>Why using PBC?</a:t>
            </a:r>
            <a:endParaRPr lang="en-US" sz="3200" b="1" dirty="0">
              <a:solidFill>
                <a:prstClr val="black"/>
              </a:solidFill>
            </a:endParaRPr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619672" y="2954561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1517947" y="4818584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0391" flipV="1">
            <a:off x="5232308" y="2018557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0982" flipV="1">
            <a:off x="2700962" y="1929007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3634" flipV="1">
            <a:off x="3416339" y="2639137"/>
            <a:ext cx="1191478" cy="102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5483281" y="5939702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6349753" y="4970983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7643522" y="4037602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6707418" y="1523593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4251771" y="715071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3620" flipV="1">
            <a:off x="802619" y="1313771"/>
            <a:ext cx="620956" cy="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3275"/>
            <a:ext cx="7832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Because there is always a boundary. </a:t>
            </a:r>
          </a:p>
          <a:p>
            <a:r>
              <a:rPr lang="en-US" altLang="zh-CN" b="1" dirty="0" smtClean="0">
                <a:solidFill>
                  <a:prstClr val="black"/>
                </a:solidFill>
              </a:rPr>
              <a:t>And dynamics at the boundary is dramatically different from the inner dynamics.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09" y="676374"/>
            <a:ext cx="4965460" cy="370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717" y="5075892"/>
            <a:ext cx="736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If </a:t>
            </a:r>
            <a:r>
              <a:rPr lang="en-US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 smtClean="0">
                <a:solidFill>
                  <a:prstClr val="black"/>
                </a:solidFill>
              </a:rPr>
              <a:t> is large, then boundary effect is </a:t>
            </a:r>
            <a:r>
              <a:rPr lang="en-US" b="1" dirty="0" smtClean="0">
                <a:solidFill>
                  <a:srgbClr val="FF0000"/>
                </a:solidFill>
              </a:rPr>
              <a:t>relatively</a:t>
            </a:r>
            <a:r>
              <a:rPr lang="en-US" dirty="0" smtClean="0">
                <a:solidFill>
                  <a:prstClr val="black"/>
                </a:solidFill>
              </a:rPr>
              <a:t> small and can thus be ignored.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22575" y="5788451"/>
                <a:ext cx="884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75" y="5788451"/>
                <a:ext cx="884665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>
            <a:off x="1675309" y="460511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675309" y="4713126"/>
            <a:ext cx="496546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40769" y="460511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22575" y="438298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922" y="188640"/>
            <a:ext cx="549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Macroscopically observable water should be sufficient.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358" y="585156"/>
            <a:ext cx="511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For example, </a:t>
            </a:r>
            <a:r>
              <a:rPr lang="en-US" dirty="0" smtClean="0">
                <a:solidFill>
                  <a:prstClr val="black"/>
                </a:solidFill>
              </a:rPr>
              <a:t> 18 grams of water + 1 protein                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52736"/>
            <a:ext cx="4965460" cy="370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01156" y="1551674"/>
                <a:ext cx="19735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6.02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23</m:t>
                          </m:r>
                        </m:sup>
                      </m:sSup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altLang="zh-CN" i="1" dirty="0" smtClean="0">
                  <a:solidFill>
                    <a:prstClr val="black"/>
                  </a:solidFill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water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𝑚𝑜𝑙𝑒𝑐𝑢𝑙𝑒𝑠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56" y="1551674"/>
                <a:ext cx="1973554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23528" y="5003884"/>
            <a:ext cx="504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About how many water molecules in the boundary?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94243" y="4877952"/>
                <a:ext cx="1756122" cy="495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43" y="4877952"/>
                <a:ext cx="1756122" cy="4952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98598" y="5507940"/>
            <a:ext cx="247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What is the percentage?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97005" y="5373563"/>
                <a:ext cx="2867965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16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24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8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=0.00000001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005" y="5373563"/>
                <a:ext cx="2867965" cy="6481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34416" y="6237312"/>
            <a:ext cx="472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Conclusion</a:t>
            </a:r>
            <a:r>
              <a:rPr lang="en-US" dirty="0" smtClean="0">
                <a:solidFill>
                  <a:prstClr val="black"/>
                </a:solidFill>
              </a:rPr>
              <a:t>: The boundary effect can be ignored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48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32" y="0"/>
            <a:ext cx="575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But, can we simulate a system with          water molecules?</a:t>
            </a:r>
            <a:endParaRPr lang="en-US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58982" y="-4495"/>
                <a:ext cx="72481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𝟐𝟒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982" y="-4495"/>
                <a:ext cx="724814" cy="37555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92280" y="1556792"/>
            <a:ext cx="1438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No Way!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390" y="3321858"/>
            <a:ext cx="6856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The typical number of particles which can be handled in MD simulation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nowadays is of the order 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8167" y="3598857"/>
                <a:ext cx="601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67" y="3598857"/>
                <a:ext cx="60138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super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80798"/>
            <a:ext cx="4758103" cy="262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221088"/>
            <a:ext cx="3036896" cy="226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右箭头 3"/>
          <p:cNvSpPr/>
          <p:nvPr/>
        </p:nvSpPr>
        <p:spPr>
          <a:xfrm>
            <a:off x="4826099" y="5009487"/>
            <a:ext cx="122413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41633" y="4372790"/>
                <a:ext cx="62382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33" y="4372790"/>
                <a:ext cx="623824" cy="37555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90782" y="4221088"/>
                <a:ext cx="72481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𝟐𝟒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782" y="4221088"/>
                <a:ext cx="724814" cy="37555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32" y="4880701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13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873" y="184666"/>
            <a:ext cx="799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But, is the boundary effect ignorable for a system with only        water molecules?</a:t>
            </a:r>
            <a:endParaRPr lang="en-US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723737" y="178446"/>
                <a:ext cx="623825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37" y="178446"/>
                <a:ext cx="623825" cy="37555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95851" y="1872586"/>
                <a:ext cx="1565492" cy="495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6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51" y="1872586"/>
                <a:ext cx="1565492" cy="495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83492" y="3028068"/>
                <a:ext cx="2000741" cy="646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=0.01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492" y="3028068"/>
                <a:ext cx="2000741" cy="6469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40045" y="4113157"/>
            <a:ext cx="605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Conclusion</a:t>
            </a:r>
            <a:r>
              <a:rPr lang="en-US" dirty="0" smtClean="0">
                <a:solidFill>
                  <a:prstClr val="black"/>
                </a:solidFill>
              </a:rPr>
              <a:t>:                    The boundary effect cannot be ignored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054" y="2014760"/>
            <a:ext cx="338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Water molecules in the boundary: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170" y="2536492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Water molecules in total: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320864" y="2536492"/>
                <a:ext cx="623825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864" y="2536492"/>
                <a:ext cx="623825" cy="37555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80733" y="3166888"/>
            <a:ext cx="129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Percentage: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78" y="836712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43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4" grpId="0"/>
      <p:bldP spid="13" grpId="0"/>
      <p:bldP spid="15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164403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2" y="164403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1" y="9391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9391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35" y="9389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32" y="164403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34" y="23488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23488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2" y="23488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164376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2" y="164376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1" y="9389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9389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15" y="93864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12" y="164376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14" y="23486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23486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2" y="23486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36641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2" y="36641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1" y="29593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29593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35" y="29590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32" y="36641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34" y="43690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43690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2" y="43690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36639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2" y="36639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1" y="29590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29590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15" y="295880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12" y="36639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14" y="43687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43687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2" y="43687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58" y="93891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55" y="164403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57" y="2348880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58" y="295907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55" y="36641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57" y="436904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1" y="50738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07" y="507389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35" y="50736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61" y="50736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7" y="50736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15" y="507335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58" y="5073626"/>
            <a:ext cx="6381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711961" y="3326649"/>
                <a:ext cx="453394" cy="26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1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en-US" sz="11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𝟔</m:t>
                          </m:r>
                        </m:sup>
                      </m:sSup>
                    </m:oMath>
                  </m:oMathPara>
                </a14:m>
                <a:endParaRPr lang="en-US" sz="11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961" y="3326649"/>
                <a:ext cx="453394" cy="2654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-14067" y="2332"/>
            <a:ext cx="2871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Solution</a:t>
            </a:r>
            <a:r>
              <a:rPr lang="en-US" dirty="0" smtClean="0">
                <a:solidFill>
                  <a:prstClr val="black"/>
                </a:solidFill>
              </a:rPr>
              <a:t>: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Periodic Boundary Condition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6581" y="811896"/>
            <a:ext cx="2613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prstClr val="black"/>
                </a:solidFill>
              </a:rPr>
              <a:t>It is an infinite system</a:t>
            </a:r>
          </a:p>
          <a:p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     (no boundary effect)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2924" y="1882228"/>
            <a:ext cx="2456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2.  Although infinite,</a:t>
            </a:r>
          </a:p>
          <a:p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    Computation is finite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r>
              <a:rPr lang="en-US" b="1" dirty="0" smtClean="0">
                <a:solidFill>
                  <a:prstClr val="black"/>
                </a:solidFill>
              </a:rPr>
              <a:t>     </a:t>
            </a:r>
            <a:r>
              <a:rPr lang="en-US" dirty="0" smtClean="0">
                <a:solidFill>
                  <a:prstClr val="black"/>
                </a:solidFill>
              </a:rPr>
              <a:t>Just </a:t>
            </a:r>
            <a:r>
              <a:rPr lang="en-US" altLang="zh-CN" dirty="0" smtClean="0">
                <a:solidFill>
                  <a:prstClr val="black"/>
                </a:solidFill>
              </a:rPr>
              <a:t>consider atoms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 in the original box.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437782" y="2958806"/>
            <a:ext cx="638174" cy="704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5536" y="3632152"/>
            <a:ext cx="225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Other atoms just copy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407" y="4369046"/>
            <a:ext cx="2680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3. What is the role played </a:t>
            </a:r>
          </a:p>
          <a:p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   by other atoms?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1560" y="5801734"/>
            <a:ext cx="239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They may exert force to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atoms in the box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278228" y="3095747"/>
            <a:ext cx="433733" cy="43204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2545" y="5015377"/>
            <a:ext cx="223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They </a:t>
            </a:r>
            <a:r>
              <a:rPr lang="en-US" altLang="zh-CN" dirty="0" smtClean="0">
                <a:solidFill>
                  <a:prstClr val="black"/>
                </a:solidFill>
              </a:rPr>
              <a:t>replace </a:t>
            </a:r>
            <a:r>
              <a:rPr lang="en-US" dirty="0" smtClean="0">
                <a:solidFill>
                  <a:prstClr val="black"/>
                </a:solidFill>
              </a:rPr>
              <a:t>atoms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in the box (</a:t>
            </a:r>
            <a:r>
              <a:rPr lang="zh-CN" altLang="en-US" dirty="0" smtClean="0">
                <a:solidFill>
                  <a:prstClr val="black"/>
                </a:solidFill>
              </a:rPr>
              <a:t>此</a:t>
            </a:r>
            <a:r>
              <a:rPr lang="zh-CN" altLang="en-US" b="1" dirty="0" smtClean="0">
                <a:solidFill>
                  <a:prstClr val="black"/>
                </a:solidFill>
              </a:rPr>
              <a:t>入</a:t>
            </a:r>
            <a:r>
              <a:rPr lang="zh-CN" altLang="en-US" dirty="0" smtClean="0">
                <a:solidFill>
                  <a:prstClr val="black"/>
                </a:solidFill>
              </a:rPr>
              <a:t>彼</a:t>
            </a:r>
            <a:r>
              <a:rPr lang="zh-CN" altLang="en-US" b="1" dirty="0" smtClean="0">
                <a:solidFill>
                  <a:prstClr val="black"/>
                </a:solidFill>
              </a:rPr>
              <a:t>出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7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 animBg="1"/>
      <p:bldP spid="60" grpId="0"/>
      <p:bldP spid="61" grpId="0"/>
      <p:bldP spid="62" grpId="0"/>
      <p:bldP spid="63" grpId="0" animBg="1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full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0"/>
            <a:ext cx="55197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457200"/>
            <a:ext cx="5105400" cy="2438400"/>
          </a:xfrm>
        </p:spPr>
        <p:txBody>
          <a:bodyPr/>
          <a:lstStyle/>
          <a:p>
            <a:pPr eaLnBrk="1" hangingPunct="1"/>
            <a:r>
              <a:rPr lang="en-US" altLang="en-US" sz="5400" b="1" smtClean="0"/>
              <a:t>Molecular </a:t>
            </a:r>
            <a:br>
              <a:rPr lang="en-US" altLang="en-US" sz="5400" b="1" smtClean="0"/>
            </a:br>
            <a:r>
              <a:rPr lang="en-US" altLang="en-US" sz="5400" b="1" smtClean="0"/>
              <a:t>Dynamics </a:t>
            </a:r>
            <a:br>
              <a:rPr lang="en-US" altLang="en-US" sz="5400" b="1" smtClean="0"/>
            </a:br>
            <a:r>
              <a:rPr lang="en-US" altLang="en-US" sz="5400" b="1" smtClean="0"/>
              <a:t>Simulation</a:t>
            </a:r>
            <a:r>
              <a:rPr lang="en-US" altLang="en-US" sz="4000" smtClean="0"/>
              <a:t/>
            </a:r>
            <a:br>
              <a:rPr lang="en-US" altLang="en-US" sz="4000" smtClean="0"/>
            </a:br>
            <a:r>
              <a:rPr lang="en-US" altLang="en-US" sz="2800" i="1" smtClean="0">
                <a:solidFill>
                  <a:schemeClr val="bg1"/>
                </a:solidFill>
              </a:rPr>
              <a:t>(a brief introduction)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 - periodic boundary condition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8713"/>
            <a:ext cx="91440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8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eriodic boundary condi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08720"/>
            <a:ext cx="554461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166321"/>
            <a:ext cx="376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Solution</a:t>
            </a:r>
            <a:r>
              <a:rPr lang="en-US" dirty="0" smtClean="0">
                <a:solidFill>
                  <a:prstClr val="black"/>
                </a:solidFill>
              </a:rPr>
              <a:t>: Periodic Boundary Condition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8390" y="260648"/>
            <a:ext cx="514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CN" dirty="0" smtClean="0">
                <a:solidFill>
                  <a:prstClr val="black"/>
                </a:solidFill>
              </a:rPr>
              <a:t>Particles </a:t>
            </a:r>
            <a:r>
              <a:rPr lang="en-US" altLang="zh-CN" dirty="0">
                <a:solidFill>
                  <a:prstClr val="black"/>
                </a:solidFill>
              </a:rPr>
              <a:t>in the box are mentally replicated </a:t>
            </a:r>
            <a:r>
              <a:rPr lang="en-US" altLang="zh-CN" dirty="0" smtClean="0">
                <a:solidFill>
                  <a:prstClr val="black"/>
                </a:solidFill>
              </a:rPr>
              <a:t> to 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</a:rPr>
              <a:t>      infinity </a:t>
            </a:r>
            <a:r>
              <a:rPr lang="en-US" altLang="zh-CN" dirty="0">
                <a:solidFill>
                  <a:prstClr val="black"/>
                </a:solidFill>
              </a:rPr>
              <a:t>by rigid </a:t>
            </a:r>
            <a:r>
              <a:rPr lang="en-US" altLang="zh-CN" dirty="0" smtClean="0">
                <a:solidFill>
                  <a:prstClr val="black"/>
                </a:solidFill>
              </a:rPr>
              <a:t>translation in </a:t>
            </a:r>
            <a:r>
              <a:rPr lang="en-US" altLang="zh-CN" dirty="0">
                <a:solidFill>
                  <a:prstClr val="black"/>
                </a:solidFill>
              </a:rPr>
              <a:t>all the </a:t>
            </a:r>
            <a:r>
              <a:rPr lang="en-US" altLang="zh-CN" dirty="0" smtClean="0">
                <a:solidFill>
                  <a:prstClr val="black"/>
                </a:solidFill>
              </a:rPr>
              <a:t>three</a:t>
            </a:r>
          </a:p>
          <a:p>
            <a:r>
              <a:rPr lang="en-US" altLang="zh-CN" dirty="0" smtClean="0">
                <a:solidFill>
                  <a:prstClr val="black"/>
                </a:solidFill>
              </a:rPr>
              <a:t>       Cartesian </a:t>
            </a:r>
            <a:r>
              <a:rPr lang="en-US" altLang="zh-CN" dirty="0">
                <a:solidFill>
                  <a:prstClr val="black"/>
                </a:solidFill>
              </a:rPr>
              <a:t>directions, completely filling the space.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 descr="Image result for periodic boundary condi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2" y="0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68390" y="1660649"/>
            <a:ext cx="51611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2. </a:t>
            </a:r>
            <a:r>
              <a:rPr lang="en-US" dirty="0">
                <a:solidFill>
                  <a:prstClr val="black"/>
                </a:solidFill>
              </a:rPr>
              <a:t>All the “image</a:t>
            </a:r>
            <a:r>
              <a:rPr lang="en-US" dirty="0" smtClean="0">
                <a:solidFill>
                  <a:prstClr val="black"/>
                </a:solidFill>
              </a:rPr>
              <a:t>” particles </a:t>
            </a:r>
            <a:r>
              <a:rPr lang="en-US" dirty="0">
                <a:solidFill>
                  <a:prstClr val="black"/>
                </a:solidFill>
              </a:rPr>
              <a:t>move solidary with </a:t>
            </a:r>
            <a:r>
              <a:rPr lang="en-US" dirty="0" smtClean="0">
                <a:solidFill>
                  <a:prstClr val="black"/>
                </a:solidFill>
              </a:rPr>
              <a:t>their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“original</a:t>
            </a:r>
            <a:r>
              <a:rPr lang="en-US" dirty="0">
                <a:solidFill>
                  <a:prstClr val="black"/>
                </a:solidFill>
              </a:rPr>
              <a:t>” particle from the </a:t>
            </a:r>
            <a:r>
              <a:rPr lang="en-US" dirty="0" smtClean="0">
                <a:solidFill>
                  <a:prstClr val="black"/>
                </a:solidFill>
              </a:rPr>
              <a:t>simulated box.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When </a:t>
            </a:r>
            <a:r>
              <a:rPr lang="en-US" dirty="0">
                <a:solidFill>
                  <a:prstClr val="black"/>
                </a:solidFill>
              </a:rPr>
              <a:t>a particle enters or leaves the simulation </a:t>
            </a:r>
          </a:p>
          <a:p>
            <a:r>
              <a:rPr lang="en-US" dirty="0">
                <a:solidFill>
                  <a:prstClr val="black"/>
                </a:solidFill>
              </a:rPr>
              <a:t>    region, an image particle leaves or enters this </a:t>
            </a:r>
          </a:p>
          <a:p>
            <a:r>
              <a:rPr lang="en-US" dirty="0">
                <a:solidFill>
                  <a:prstClr val="black"/>
                </a:solidFill>
              </a:rPr>
              <a:t>    region, such that the number of particles from the </a:t>
            </a:r>
          </a:p>
          <a:p>
            <a:r>
              <a:rPr lang="en-US" dirty="0">
                <a:solidFill>
                  <a:prstClr val="black"/>
                </a:solidFill>
              </a:rPr>
              <a:t>    simulation region is always conserved.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8737" y="3637275"/>
            <a:ext cx="5175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3. Only particles in the box are simulated.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Other particles just copy.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 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32240" y="1980220"/>
            <a:ext cx="13681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409825" y="1208913"/>
            <a:ext cx="4324350" cy="762762"/>
          </a:xfrm>
          <a:custGeom>
            <a:avLst/>
            <a:gdLst>
              <a:gd name="connsiteX0" fmla="*/ 4324350 w 4324350"/>
              <a:gd name="connsiteY0" fmla="*/ 762762 h 762762"/>
              <a:gd name="connsiteX1" fmla="*/ 3400425 w 4324350"/>
              <a:gd name="connsiteY1" fmla="*/ 96012 h 762762"/>
              <a:gd name="connsiteX2" fmla="*/ 2066925 w 4324350"/>
              <a:gd name="connsiteY2" fmla="*/ 19812 h 762762"/>
              <a:gd name="connsiteX3" fmla="*/ 923925 w 4324350"/>
              <a:gd name="connsiteY3" fmla="*/ 248412 h 762762"/>
              <a:gd name="connsiteX4" fmla="*/ 0 w 4324350"/>
              <a:gd name="connsiteY4" fmla="*/ 657987 h 76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4350" h="762762">
                <a:moveTo>
                  <a:pt x="4324350" y="762762"/>
                </a:moveTo>
                <a:cubicBezTo>
                  <a:pt x="4050506" y="491299"/>
                  <a:pt x="3776662" y="219837"/>
                  <a:pt x="3400425" y="96012"/>
                </a:cubicBezTo>
                <a:cubicBezTo>
                  <a:pt x="3024188" y="-27813"/>
                  <a:pt x="2479675" y="-5588"/>
                  <a:pt x="2066925" y="19812"/>
                </a:cubicBezTo>
                <a:cubicBezTo>
                  <a:pt x="1654175" y="45212"/>
                  <a:pt x="1268413" y="142049"/>
                  <a:pt x="923925" y="248412"/>
                </a:cubicBezTo>
                <a:cubicBezTo>
                  <a:pt x="579437" y="354775"/>
                  <a:pt x="289718" y="506381"/>
                  <a:pt x="0" y="657987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702" y="4375938"/>
            <a:ext cx="552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Q</a:t>
            </a:r>
            <a:r>
              <a:rPr lang="en-US" altLang="zh-CN" b="1" dirty="0" smtClean="0">
                <a:solidFill>
                  <a:prstClr val="black"/>
                </a:solidFill>
              </a:rPr>
              <a:t>uestion</a:t>
            </a:r>
            <a:r>
              <a:rPr lang="en-US" altLang="zh-CN" dirty="0" smtClean="0">
                <a:solidFill>
                  <a:prstClr val="black"/>
                </a:solidFill>
              </a:rPr>
              <a:t>:  which particle needs I to calculate force on it?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079651" y="4375938"/>
            <a:ext cx="1368152" cy="3395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6" name="直接箭头连接符 15"/>
          <p:cNvCxnSpPr>
            <a:stCxn id="14" idx="0"/>
          </p:cNvCxnSpPr>
          <p:nvPr/>
        </p:nvCxnSpPr>
        <p:spPr>
          <a:xfrm flipH="1" flipV="1">
            <a:off x="323528" y="1971675"/>
            <a:ext cx="3440199" cy="24042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0"/>
          </p:cNvCxnSpPr>
          <p:nvPr/>
        </p:nvCxnSpPr>
        <p:spPr>
          <a:xfrm flipH="1" flipV="1">
            <a:off x="1547664" y="1971675"/>
            <a:ext cx="2216063" cy="24042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1975" y="4946709"/>
            <a:ext cx="694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4. How to calculate the force? There are so many particles acting on it!!!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0008" y="5692606"/>
            <a:ext cx="348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5. Use a cut-off circle with radius R.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43608" y="1397714"/>
            <a:ext cx="850912" cy="87053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4" grpId="1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periodic boundary condi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2" y="0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椭圆 16"/>
          <p:cNvSpPr/>
          <p:nvPr/>
        </p:nvSpPr>
        <p:spPr>
          <a:xfrm>
            <a:off x="1043608" y="1397714"/>
            <a:ext cx="850912" cy="87053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1960" y="188640"/>
            <a:ext cx="4682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A trick</a:t>
            </a:r>
            <a:r>
              <a:rPr lang="en-US" altLang="zh-CN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By carefully choosing the radius R,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only one image particle locates within the circle.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1845903"/>
            <a:ext cx="306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in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1863" y="1822285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out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01863" y="650304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out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4716" y="650303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out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1960" y="1452953"/>
            <a:ext cx="464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The particle within the circle </a:t>
            </a:r>
          </a:p>
          <a:p>
            <a:r>
              <a:rPr lang="en-US" dirty="0">
                <a:solidFill>
                  <a:prstClr val="black"/>
                </a:solidFill>
              </a:rPr>
              <a:t>i</a:t>
            </a:r>
            <a:r>
              <a:rPr lang="en-US" dirty="0" smtClean="0">
                <a:solidFill>
                  <a:prstClr val="black"/>
                </a:solidFill>
              </a:rPr>
              <a:t>s not necessarily the one in the simulation box.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0510" y="2492896"/>
            <a:ext cx="448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consider only the closest and neglect the rest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0510" y="3215759"/>
            <a:ext cx="245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Criterion for choosing R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290539" y="4077072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606141" y="4077072"/>
            <a:ext cx="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266500" y="4365104"/>
            <a:ext cx="1339641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83073" y="407439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467382" y="3775774"/>
                <a:ext cx="96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2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82" y="3775774"/>
                <a:ext cx="96173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7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4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1960" y="116632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6. The </a:t>
            </a:r>
            <a:r>
              <a:rPr lang="en-US" dirty="0">
                <a:solidFill>
                  <a:prstClr val="black"/>
                </a:solidFill>
              </a:rPr>
              <a:t>surface effects are thus </a:t>
            </a:r>
            <a:r>
              <a:rPr lang="en-US" dirty="0" smtClean="0">
                <a:solidFill>
                  <a:prstClr val="black"/>
                </a:solidFill>
              </a:rPr>
              <a:t>virtually eliminated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(because the system is essentially infinite)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 descr="Image result for periodic boundary condi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1" y="116632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55976" y="1196752"/>
            <a:ext cx="4069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7. What really amazing is that: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</a:t>
            </a:r>
            <a:r>
              <a:rPr lang="en-US" altLang="zh-CN" dirty="0" smtClean="0">
                <a:solidFill>
                  <a:prstClr val="black"/>
                </a:solidFill>
              </a:rPr>
              <a:t>Although the system is infinite,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one needs only to calculate N particles.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 Others just copy.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80" y="584775"/>
            <a:ext cx="638175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467" y="0"/>
            <a:ext cx="1104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Steps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6531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md simu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93303"/>
            <a:ext cx="596593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d simu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9" y="1610442"/>
            <a:ext cx="2631841" cy="2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73939"/>
            <a:ext cx="3379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Basic Computation</a:t>
            </a:r>
            <a:endParaRPr lang="zh-CN" altLang="en-US" sz="3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628459" cy="97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20" y="2060848"/>
            <a:ext cx="56102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41137"/>
            <a:ext cx="8845015" cy="70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48584"/>
            <a:ext cx="8593818" cy="218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6738" y="6234340"/>
            <a:ext cx="444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In some context, we use         instead of         .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88024" y="62370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𝒒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6237080"/>
                <a:ext cx="377026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28184" y="6223020"/>
                <a:ext cx="360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𝒓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6223020"/>
                <a:ext cx="360996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33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79348"/>
            <a:ext cx="657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The fundamental reason is that the system is a Hamiltonian system</a:t>
            </a:r>
            <a:endParaRPr lang="zh-CN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622767" cy="435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23779" y="5733256"/>
                <a:ext cx="1306062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79" y="5733256"/>
                <a:ext cx="1306062" cy="6656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6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15" y="188640"/>
            <a:ext cx="8535888" cy="121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95736" y="1628800"/>
                <a:ext cx="1306062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1628800"/>
                <a:ext cx="1306062" cy="6656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49484" y="2564903"/>
                <a:ext cx="182370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𝒑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r>
                        <a:rPr lang="en-US" altLang="zh-CN" b="1" i="1" smtClean="0">
                          <a:latin typeface="Cambria Math"/>
                        </a:rPr>
                        <m:t>𝒗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484" y="2564903"/>
                <a:ext cx="1823704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66996" y="3501008"/>
                <a:ext cx="1646476" cy="694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96" y="3501008"/>
                <a:ext cx="1646476" cy="6948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00008" y="4381731"/>
                <a:ext cx="1180451" cy="66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𝑭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𝒒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008" y="4381731"/>
                <a:ext cx="1180451" cy="6657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00008" y="5277941"/>
                <a:ext cx="1315680" cy="66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008" y="5277941"/>
                <a:ext cx="1315680" cy="6657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0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32656"/>
            <a:ext cx="8728847" cy="390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99792" y="4365104"/>
                <a:ext cx="3290709" cy="77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/>
                        </a:rPr>
                        <m:t>θ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𝑐𝑜𝑠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365104"/>
                <a:ext cx="3290709" cy="7702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02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1089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Example</a:t>
            </a:r>
            <a:endParaRPr lang="en-US" sz="2000" b="1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375475" y="1380090"/>
            <a:ext cx="30525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9338" y="971701"/>
            <a:ext cx="3360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 that the potential between </a:t>
            </a:r>
          </a:p>
          <a:p>
            <a:r>
              <a:rPr lang="en-US" dirty="0" smtClean="0"/>
              <a:t>the two neutral atoms are: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95402" y="1737813"/>
                <a:ext cx="2516010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</m:t>
                      </m:r>
                      <m:r>
                        <a:rPr lang="en-US" b="0" i="1" smtClean="0">
                          <a:latin typeface="Cambria Math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</a:rPr>
                        <m:t>ε</m:t>
                      </m:r>
                      <m:d>
                        <m:dPr>
                          <m:begChr m:val="["/>
                          <m:endChr m:val="]"/>
                          <m:ctrlPr>
                            <a:rPr lang="el-GR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/>
                                        </a:rPr>
                                        <m:t>σ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/>
                                        </a:rPr>
                                        <m:t>σ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02" y="1737813"/>
                <a:ext cx="2516010" cy="7087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626859" y="4657634"/>
            <a:ext cx="455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force acting on the yellow atom 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03251" y="101075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mage result for Lennard-Jones potent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2" y="1899518"/>
            <a:ext cx="321426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643723" y="5896669"/>
                <a:ext cx="3522118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48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ε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/>
                                        </a:rPr>
                                        <m:t>σ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/>
                                        </a:rPr>
                                        <m:t>σ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723" y="5896669"/>
                <a:ext cx="3522118" cy="7087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69626" y="1018108"/>
            <a:ext cx="738898" cy="71380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椭圆 37"/>
          <p:cNvSpPr/>
          <p:nvPr/>
        </p:nvSpPr>
        <p:spPr>
          <a:xfrm>
            <a:off x="2373962" y="975556"/>
            <a:ext cx="738898" cy="7138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TextBox 2047"/>
          <p:cNvSpPr txBox="1"/>
          <p:nvPr/>
        </p:nvSpPr>
        <p:spPr>
          <a:xfrm>
            <a:off x="4613170" y="310872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What is V when r = infinity?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613170" y="3647140"/>
            <a:ext cx="229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What is V when r = </a:t>
            </a:r>
            <a:r>
              <a:rPr lang="el-GR" altLang="zh-CN" dirty="0" smtClean="0"/>
              <a:t>σ</a:t>
            </a:r>
            <a:r>
              <a:rPr lang="en-US" altLang="zh-CN" dirty="0" smtClean="0"/>
              <a:t> ?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16376" y="4171530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What is V when r = </a:t>
            </a:r>
            <a:r>
              <a:rPr lang="en-US" altLang="zh-CN" dirty="0"/>
              <a:t>0</a:t>
            </a:r>
            <a:r>
              <a:rPr lang="en-US" altLang="zh-CN" dirty="0" smtClean="0"/>
              <a:t> 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42740" y="269228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Quiz</a:t>
            </a:r>
            <a:endParaRPr lang="zh-CN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577685" y="6066363"/>
            <a:ext cx="90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Answer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92240" y="606636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0          0         </a:t>
            </a:r>
            <a:r>
              <a:rPr lang="en-US" altLang="zh-CN" dirty="0" smtClean="0">
                <a:latin typeface="Times New Roman"/>
                <a:cs typeface="Times New Roman"/>
              </a:rPr>
              <a:t>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1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2048" grpId="0"/>
      <p:bldP spid="40" grpId="0"/>
      <p:bldP spid="41" grpId="0"/>
      <p:bldP spid="3" grpId="0"/>
      <p:bldP spid="20" grpId="0"/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1053</Words>
  <Application>Microsoft Office PowerPoint</Application>
  <PresentationFormat>全屏显示(4:3)</PresentationFormat>
  <Paragraphs>151</Paragraphs>
  <Slides>24</Slides>
  <Notes>2</Notes>
  <HiddenSlides>0</HiddenSlides>
  <MMClips>1</MMClips>
  <ScaleCrop>false</ScaleCrop>
  <HeadingPairs>
    <vt:vector size="4" baseType="variant">
      <vt:variant>
        <vt:lpstr>主题</vt:lpstr>
      </vt:variant>
      <vt:variant>
        <vt:i4>12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Office 主题​​</vt:lpstr>
      <vt:lpstr>Default Design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PowerPoint 演示文稿</vt:lpstr>
      <vt:lpstr>Molecular  Dynamics  Simulation (a brief introduction)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Molecular  Dynamics  Simulation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GW</dc:creator>
  <cp:lastModifiedBy>GW</cp:lastModifiedBy>
  <cp:revision>349</cp:revision>
  <dcterms:created xsi:type="dcterms:W3CDTF">2016-09-25T01:57:18Z</dcterms:created>
  <dcterms:modified xsi:type="dcterms:W3CDTF">2018-09-11T06:50:23Z</dcterms:modified>
</cp:coreProperties>
</file>